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291" r:id="rId55"/>
    <p:sldId id="292" r:id="rId56"/>
    <p:sldId id="293" r:id="rId57"/>
    <p:sldId id="294" r:id="rId58"/>
    <p:sldId id="295" r:id="rId59"/>
    <p:sldId id="296" r:id="rId60"/>
    <p:sldId id="297" r:id="rId6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imes Neue Roman" charset="1" panose="00000500000000000000"/>
      <p:regular r:id="rId10"/>
    </p:embeddedFont>
    <p:embeddedFont>
      <p:font typeface="Times Neue Roman Bold" charset="1" panose="00000800000000000000"/>
      <p:regular r:id="rId11"/>
    </p:embeddedFont>
    <p:embeddedFont>
      <p:font typeface="Times Neue Roman Italics" charset="1" panose="00000500000000000000"/>
      <p:regular r:id="rId12"/>
    </p:embeddedFont>
    <p:embeddedFont>
      <p:font typeface="Times Neue Roman Bold Italics" charset="1" panose="00000800000000000000"/>
      <p:regular r:id="rId13"/>
    </p:embeddedFont>
    <p:embeddedFont>
      <p:font typeface="Vesper Libre Regular" charset="1" panose="00000500000000000000"/>
      <p:regular r:id="rId14"/>
    </p:embeddedFont>
    <p:embeddedFont>
      <p:font typeface="Vesper Libre Regular Bold" charset="1" panose="00000600000000000000"/>
      <p:regular r:id="rId15"/>
    </p:embeddedFont>
    <p:embeddedFont>
      <p:font typeface="29LT Zarid Text" charset="1" panose="00000500000000000000"/>
      <p:regular r:id="rId16"/>
    </p:embeddedFont>
    <p:embeddedFont>
      <p:font typeface="29LT Zarid Text Bold" charset="1" panose="00000800000000000000"/>
      <p:regular r:id="rId17"/>
    </p:embeddedFont>
    <p:embeddedFont>
      <p:font typeface="29LT Zarid Text Italics" charset="1" panose="00000500000000000000"/>
      <p:regular r:id="rId18"/>
    </p:embeddedFont>
    <p:embeddedFont>
      <p:font typeface="29LT Zarid Text Bold Italics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37" Target="slides/slide18.xml" Type="http://schemas.openxmlformats.org/officeDocument/2006/relationships/slide"/><Relationship Id="rId38" Target="slides/slide19.xml" Type="http://schemas.openxmlformats.org/officeDocument/2006/relationships/slide"/><Relationship Id="rId39" Target="slides/slide20.xml" Type="http://schemas.openxmlformats.org/officeDocument/2006/relationships/slide"/><Relationship Id="rId4" Target="theme/theme1.xml" Type="http://schemas.openxmlformats.org/officeDocument/2006/relationships/theme"/><Relationship Id="rId40" Target="slides/slide21.xml" Type="http://schemas.openxmlformats.org/officeDocument/2006/relationships/slide"/><Relationship Id="rId41" Target="slides/slide22.xml" Type="http://schemas.openxmlformats.org/officeDocument/2006/relationships/slide"/><Relationship Id="rId42" Target="slides/slide23.xml" Type="http://schemas.openxmlformats.org/officeDocument/2006/relationships/slide"/><Relationship Id="rId43" Target="slides/slide24.xml" Type="http://schemas.openxmlformats.org/officeDocument/2006/relationships/slide"/><Relationship Id="rId44" Target="slides/slide25.xml" Type="http://schemas.openxmlformats.org/officeDocument/2006/relationships/slide"/><Relationship Id="rId45" Target="slides/slide26.xml" Type="http://schemas.openxmlformats.org/officeDocument/2006/relationships/slide"/><Relationship Id="rId46" Target="slides/slide27.xml" Type="http://schemas.openxmlformats.org/officeDocument/2006/relationships/slide"/><Relationship Id="rId47" Target="slides/slide28.xml" Type="http://schemas.openxmlformats.org/officeDocument/2006/relationships/slide"/><Relationship Id="rId48" Target="slides/slide29.xml" Type="http://schemas.openxmlformats.org/officeDocument/2006/relationships/slide"/><Relationship Id="rId49" Target="slides/slide30.xml" Type="http://schemas.openxmlformats.org/officeDocument/2006/relationships/slide"/><Relationship Id="rId5" Target="tableStyles.xml" Type="http://schemas.openxmlformats.org/officeDocument/2006/relationships/tableStyles"/><Relationship Id="rId50" Target="slides/slide31.xml" Type="http://schemas.openxmlformats.org/officeDocument/2006/relationships/slide"/><Relationship Id="rId51" Target="slides/slide32.xml" Type="http://schemas.openxmlformats.org/officeDocument/2006/relationships/slide"/><Relationship Id="rId52" Target="slides/slide33.xml" Type="http://schemas.openxmlformats.org/officeDocument/2006/relationships/slide"/><Relationship Id="rId53" Target="slides/slide34.xml" Type="http://schemas.openxmlformats.org/officeDocument/2006/relationships/slide"/><Relationship Id="rId54" Target="slides/slide35.xml" Type="http://schemas.openxmlformats.org/officeDocument/2006/relationships/slide"/><Relationship Id="rId55" Target="slides/slide36.xml" Type="http://schemas.openxmlformats.org/officeDocument/2006/relationships/slide"/><Relationship Id="rId56" Target="slides/slide37.xml" Type="http://schemas.openxmlformats.org/officeDocument/2006/relationships/slide"/><Relationship Id="rId57" Target="slides/slide38.xml" Type="http://schemas.openxmlformats.org/officeDocument/2006/relationships/slide"/><Relationship Id="rId58" Target="slides/slide39.xml" Type="http://schemas.openxmlformats.org/officeDocument/2006/relationships/slide"/><Relationship Id="rId59" Target="slides/slide40.xml" Type="http://schemas.openxmlformats.org/officeDocument/2006/relationships/slide"/><Relationship Id="rId6" Target="fonts/font6.fntdata" Type="http://schemas.openxmlformats.org/officeDocument/2006/relationships/font"/><Relationship Id="rId60" Target="slides/slide41.xml" Type="http://schemas.openxmlformats.org/officeDocument/2006/relationships/slide"/><Relationship Id="rId61" Target="slides/slide42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085530" y="6950288"/>
            <a:ext cx="4173770" cy="230801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6950288"/>
            <a:ext cx="2897086" cy="23080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738313"/>
            <a:ext cx="13889942" cy="121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39"/>
              </a:lnSpc>
            </a:pPr>
            <a:r>
              <a:rPr lang="en-US" sz="8799">
                <a:solidFill>
                  <a:srgbClr val="250542"/>
                </a:solidFill>
                <a:latin typeface="Vesper Libre Regular"/>
              </a:rPr>
              <a:t>Cloud Solution Architect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4250" y="3938588"/>
            <a:ext cx="14005853" cy="234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4"/>
              </a:lnSpc>
            </a:pPr>
            <a:r>
              <a:rPr lang="en-US" sz="5499">
                <a:solidFill>
                  <a:srgbClr val="250542"/>
                </a:solidFill>
                <a:latin typeface="29LT Zarid Text"/>
              </a:rPr>
              <a:t>Module 2</a:t>
            </a:r>
          </a:p>
          <a:p>
            <a:pPr>
              <a:lnSpc>
                <a:spcPts val="5774"/>
              </a:lnSpc>
            </a:pPr>
            <a:r>
              <a:rPr lang="en-US" sz="5499">
                <a:solidFill>
                  <a:srgbClr val="250542"/>
                </a:solidFill>
                <a:latin typeface="29LT Zarid Text"/>
              </a:rPr>
              <a:t>Lecture 3</a:t>
            </a:r>
          </a:p>
          <a:p>
            <a:pPr marL="0" indent="0" lvl="0">
              <a:lnSpc>
                <a:spcPts val="5774"/>
              </a:lnSpc>
            </a:pPr>
            <a:r>
              <a:rPr lang="en-US" sz="5499">
                <a:solidFill>
                  <a:srgbClr val="250542"/>
                </a:solidFill>
                <a:latin typeface="29LT Zarid Text"/>
              </a:rPr>
              <a:t>Linux Directory Structure and Basic Commands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997434"/>
          <a:ext cx="16230600" cy="6153150"/>
        </p:xfrm>
        <a:graphic>
          <a:graphicData uri="http://schemas.openxmlformats.org/drawingml/2006/table">
            <a:tbl>
              <a:tblPr/>
              <a:tblGrid>
                <a:gridCol w="3647111"/>
                <a:gridCol w="12583489"/>
              </a:tblGrid>
              <a:tr h="1025525">
                <a:tc>
                  <a:tcPr>
                    <a:lnL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0542"/>
                    </a:solidFill>
                  </a:tcPr>
                </a:tc>
                <a:tc>
                  <a:tcPr>
                    <a:lnL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0542"/>
                    </a:solidFill>
                  </a:tcPr>
                </a:tc>
              </a:tr>
              <a:tr h="1025525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0513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5549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0513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3126043"/>
            <a:ext cx="3666887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Times Neue Roman Bold"/>
              </a:rPr>
              <a:t>Directory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5587" y="3126043"/>
            <a:ext cx="12563713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Times Neue Roman Bold"/>
              </a:rPr>
              <a:t>Description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140559"/>
            <a:ext cx="366688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/var/tmp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62287" y="5140559"/>
            <a:ext cx="1229701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temporary files to be preserved between reboots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137894"/>
            <a:ext cx="366688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/var/lock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62287" y="4137894"/>
            <a:ext cx="1229701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Lock files. keeping track of resources currently in use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226534"/>
            <a:ext cx="366688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/var/log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71812" y="7226534"/>
            <a:ext cx="1229701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Log Files, Various logs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169825"/>
            <a:ext cx="366688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/var/run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62287" y="8188875"/>
            <a:ext cx="1229701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Runtime variable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202596"/>
            <a:ext cx="366688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/var/lib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62287" y="6106394"/>
            <a:ext cx="12297013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State information. Persistent data modified by programs as they run e.g databases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05787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Directory Structure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1991" y="250444"/>
            <a:ext cx="17964018" cy="978611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412444" y="4302117"/>
            <a:ext cx="11463112" cy="438945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18862" y="1070949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64021" y="2723347"/>
            <a:ext cx="16050275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49964" indent="-474982" lvl="1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pwd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present working directory.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084411" y="3808132"/>
            <a:ext cx="9853315" cy="610434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3014" y="3047812"/>
            <a:ext cx="16050275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49964" indent="-474982" lvl="1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ls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list the files in a directory.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62" y="1070949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544000" y="5514145"/>
            <a:ext cx="11200000" cy="284404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3014" y="3047812"/>
            <a:ext cx="16050275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49964" indent="-474982" lvl="1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mkdir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make directory.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62" y="1070949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458539" y="4859367"/>
            <a:ext cx="11370922" cy="341961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3014" y="3047812"/>
            <a:ext cx="16050275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49964" indent="-474982" lvl="1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cd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to change directory, us 'cd' command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62" y="1070949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305228" y="5296167"/>
            <a:ext cx="11677544" cy="355777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3014" y="3047812"/>
            <a:ext cx="16050275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49964" indent="-474982" lvl="1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touch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Update the last-modified date on the given FILEs. commonly used for creating a new empty file.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62" y="1070949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754188" y="4511923"/>
            <a:ext cx="10779623" cy="474637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3014" y="2727590"/>
            <a:ext cx="16050275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49964" indent="-474982" lvl="1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vi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screen-oriented text editor.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62" y="1070949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713567" y="3951555"/>
            <a:ext cx="8860865" cy="559903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3014" y="3047812"/>
            <a:ext cx="16050275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49964" indent="-474982" lvl="1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nano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text editor.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62" y="1070949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611846" y="4895830"/>
            <a:ext cx="11064307" cy="409394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3014" y="3047812"/>
            <a:ext cx="16050275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49964" indent="-474982" lvl="1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echo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display line of text/string.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62" y="1070949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95400"/>
            <a:ext cx="8115300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Recap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99944"/>
            <a:ext cx="8115300" cy="6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197"/>
              </a:lnSpc>
              <a:spcBef>
                <a:spcPct val="0"/>
              </a:spcBef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Module 2 - Lecture 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796007"/>
            <a:ext cx="16636286" cy="491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Introduction to Linux (Ubuntu)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Linux Kernel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Introduction to Virtualization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Virtual Machines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Hypervisors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OS installation on Virtual Machine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Ubuntu Graphical User Interface (GUI)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29725"/>
          <a:stretch>
            <a:fillRect/>
          </a:stretch>
        </p:blipFill>
        <p:spPr>
          <a:xfrm flipH="false" flipV="false" rot="0">
            <a:off x="3853991" y="5162362"/>
            <a:ext cx="10580017" cy="418396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3014" y="3047812"/>
            <a:ext cx="16050275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49964" indent="-474982" lvl="1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echo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write a line into a file using echo, write the command as</a:t>
            </a:r>
          </a:p>
          <a:p>
            <a:pPr algn="ctr">
              <a:lnSpc>
                <a:spcPts val="5280"/>
              </a:lnSpc>
            </a:pPr>
            <a:r>
              <a:rPr lang="en-US" sz="4400">
                <a:solidFill>
                  <a:srgbClr val="250542"/>
                </a:solidFill>
                <a:latin typeface="Times Neue Roman"/>
              </a:rPr>
              <a:t>text &gt; filename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62" y="1070949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936501" y="4657409"/>
            <a:ext cx="11666243" cy="402074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3014" y="3047812"/>
            <a:ext cx="16050275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49964" indent="-474982" lvl="1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cat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Concatenate files and print on the standard output.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62" y="1070949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630634" y="5143500"/>
            <a:ext cx="10264635" cy="4703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49272" y="2354638"/>
            <a:ext cx="16050275" cy="333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49964" indent="-474982" lvl="1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cat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</a:t>
            </a:r>
          </a:p>
          <a:p>
            <a:pPr algn="just" marL="1899928" indent="-633309" lvl="2">
              <a:lnSpc>
                <a:spcPts val="5280"/>
              </a:lnSpc>
              <a:buFont typeface="Arial"/>
              <a:buChar char="⚬"/>
            </a:pPr>
            <a:r>
              <a:rPr lang="en-US" sz="4400">
                <a:solidFill>
                  <a:srgbClr val="250542"/>
                </a:solidFill>
                <a:latin typeface="Times Neue Roman"/>
              </a:rPr>
              <a:t>replace the content of a file with another file's content </a:t>
            </a:r>
          </a:p>
          <a:p>
            <a:pPr algn="just" marL="2849891" indent="-712473" lvl="3">
              <a:lnSpc>
                <a:spcPts val="5280"/>
              </a:lnSpc>
              <a:buFont typeface="Arial"/>
              <a:buChar char="￭"/>
            </a:pPr>
            <a:r>
              <a:rPr lang="en-US" sz="4400">
                <a:solidFill>
                  <a:srgbClr val="250542"/>
                </a:solidFill>
                <a:latin typeface="Times Neue Roman"/>
              </a:rPr>
              <a:t>(source &gt; dest)</a:t>
            </a:r>
          </a:p>
          <a:p>
            <a:pPr algn="just" marL="1899928" indent="-633309" lvl="2">
              <a:lnSpc>
                <a:spcPts val="5280"/>
              </a:lnSpc>
              <a:buFont typeface="Arial"/>
              <a:buChar char="⚬"/>
            </a:pPr>
            <a:r>
              <a:rPr lang="en-US" sz="4400">
                <a:solidFill>
                  <a:srgbClr val="250542"/>
                </a:solidFill>
                <a:latin typeface="Times Neue Roman"/>
              </a:rPr>
              <a:t>append the content of a file in another file</a:t>
            </a:r>
          </a:p>
          <a:p>
            <a:pPr algn="just" marL="2849891" indent="-712473" lvl="3">
              <a:lnSpc>
                <a:spcPts val="5280"/>
              </a:lnSpc>
              <a:buFont typeface="Arial"/>
              <a:buChar char="￭"/>
            </a:pPr>
            <a:r>
              <a:rPr lang="en-US" sz="4400">
                <a:solidFill>
                  <a:srgbClr val="250542"/>
                </a:solidFill>
                <a:latin typeface="Times Neue Roman"/>
              </a:rPr>
              <a:t>(source &gt;&gt; dest)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62" y="1070949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431951" y="3263512"/>
            <a:ext cx="9409458" cy="669739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65059" y="2915850"/>
            <a:ext cx="16050275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93139" indent="-496570" lvl="1">
              <a:lnSpc>
                <a:spcPts val="551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 Bold"/>
              </a:rPr>
              <a:t>head</a:t>
            </a:r>
            <a:r>
              <a:rPr lang="en-US" sz="4599">
                <a:solidFill>
                  <a:srgbClr val="250542"/>
                </a:solidFill>
                <a:latin typeface="Times Neue Roman"/>
              </a:rPr>
              <a:t>: output start of a file.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62" y="1070949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977580" y="4258875"/>
            <a:ext cx="9954614" cy="543574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65059" y="2915850"/>
            <a:ext cx="16050275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93139" indent="-496570" lvl="1">
              <a:lnSpc>
                <a:spcPts val="551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 Bold"/>
              </a:rPr>
              <a:t>tail</a:t>
            </a:r>
            <a:r>
              <a:rPr lang="en-US" sz="4599">
                <a:solidFill>
                  <a:srgbClr val="250542"/>
                </a:solidFill>
                <a:latin typeface="Times Neue Roman"/>
              </a:rPr>
              <a:t>: output end of a file.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62" y="1070949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596832" y="5224720"/>
            <a:ext cx="11595184" cy="371802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65059" y="2915850"/>
            <a:ext cx="16050275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49961" indent="-474980" lvl="1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grep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search for a string of characters in a specified file.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62" y="1070949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073756" y="4965003"/>
            <a:ext cx="12140488" cy="319486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65059" y="2915850"/>
            <a:ext cx="16050275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49961" indent="-474980" lvl="1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rm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removes each file specified.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62" y="1070949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741295" y="4230300"/>
            <a:ext cx="10805409" cy="438969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65059" y="2915850"/>
            <a:ext cx="16050275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49961" indent="-474980" lvl="1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cp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copying files and directories to another location.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62" y="1070949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000271" y="4825964"/>
            <a:ext cx="12287457" cy="323354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65059" y="2915850"/>
            <a:ext cx="16050275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49961" indent="-474980" lvl="1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mv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move file or directory from one place to another.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62" y="1070949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355962" y="4918470"/>
            <a:ext cx="11576077" cy="304633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65059" y="2915850"/>
            <a:ext cx="16050275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49961" indent="-474980" lvl="1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locate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will print the absolute path of all files and directories.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62" y="1070949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95400"/>
            <a:ext cx="12461932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Learning Objectives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23744"/>
            <a:ext cx="8115300" cy="6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197"/>
              </a:lnSpc>
              <a:spcBef>
                <a:spcPct val="0"/>
              </a:spcBef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Module 2 - Lecture 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423314"/>
            <a:ext cx="16636286" cy="209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Introduction to Command Line Interface (CLI)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Linux Directory Structure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203780" y="4456564"/>
            <a:ext cx="11880441" cy="392968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65059" y="2915850"/>
            <a:ext cx="16050275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49961" indent="-474980" lvl="1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env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print a list of the current environment variables.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62" y="1070949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469" b="8461"/>
          <a:stretch>
            <a:fillRect/>
          </a:stretch>
        </p:blipFill>
        <p:spPr>
          <a:xfrm flipH="false" flipV="false" rot="0">
            <a:off x="2830196" y="4230300"/>
            <a:ext cx="12568299" cy="375524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65059" y="2915850"/>
            <a:ext cx="16050275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49961" indent="-474980" lvl="1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rmdir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Remove the DIRECTORY, if it is empty.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62" y="1070949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51154" y="5269600"/>
            <a:ext cx="13785692" cy="296834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65059" y="2915850"/>
            <a:ext cx="16050275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49961" indent="-474980" lvl="1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whoami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Print the current user name.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62" y="1070949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230528" y="4304748"/>
            <a:ext cx="12214268" cy="401785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33237" y="2513564"/>
            <a:ext cx="16050275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49961" indent="-474980" lvl="1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 find: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 Search for files in a directory hierarchy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62" y="1070949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535084" y="4313716"/>
            <a:ext cx="10831647" cy="410289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33168" y="2693689"/>
            <a:ext cx="16050275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49961" indent="-474980" lvl="1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sleep : 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Delay for a specified amount of time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62" y="1070949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935491" y="4476991"/>
            <a:ext cx="13459942" cy="393394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40324" y="2745500"/>
            <a:ext cx="16050275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93139" indent="-496570" lvl="1">
              <a:lnSpc>
                <a:spcPts val="551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 Bold"/>
              </a:rPr>
              <a:t>dd</a:t>
            </a:r>
            <a:r>
              <a:rPr lang="en-US" sz="4599">
                <a:solidFill>
                  <a:srgbClr val="250542"/>
                </a:solidFill>
                <a:latin typeface="Arimo"/>
              </a:rPr>
              <a:t> : Copy a file, converting and formatting.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62" y="1070949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80146" y="5143500"/>
            <a:ext cx="10927827" cy="400588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20172" y="3666139"/>
            <a:ext cx="16050275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93139" indent="-496570" lvl="1">
              <a:lnSpc>
                <a:spcPts val="551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Arimo"/>
              </a:rPr>
              <a:t> </a:t>
            </a:r>
            <a:r>
              <a:rPr lang="en-US" sz="4599">
                <a:solidFill>
                  <a:srgbClr val="250542"/>
                </a:solidFill>
                <a:latin typeface="Arimo Bold"/>
              </a:rPr>
              <a:t>ping</a:t>
            </a:r>
            <a:r>
              <a:rPr lang="en-US" sz="4599">
                <a:solidFill>
                  <a:srgbClr val="250542"/>
                </a:solidFill>
                <a:latin typeface="Arimo"/>
              </a:rPr>
              <a:t>: Send ICMP ECHO_REQUEST to network hosts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62" y="1070949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843505" y="5143500"/>
            <a:ext cx="12600991" cy="312929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0213" y="2865584"/>
            <a:ext cx="16050275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93139" indent="-496570" lvl="1">
              <a:lnSpc>
                <a:spcPts val="551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Arimo Bold"/>
              </a:rPr>
              <a:t>wget</a:t>
            </a:r>
            <a:r>
              <a:rPr lang="en-US" sz="4599">
                <a:solidFill>
                  <a:srgbClr val="250542"/>
                </a:solidFill>
                <a:latin typeface="Arimo"/>
              </a:rPr>
              <a:t>: Retrieve files via HTTP or FTP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62" y="1070949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000349" y="4002709"/>
            <a:ext cx="11965718" cy="452402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45625" y="2612329"/>
            <a:ext cx="16050275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93139" indent="-496570" lvl="1">
              <a:lnSpc>
                <a:spcPts val="551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Arimo Bold"/>
              </a:rPr>
              <a:t>hostname</a:t>
            </a:r>
            <a:r>
              <a:rPr lang="en-US" sz="4599">
                <a:solidFill>
                  <a:srgbClr val="250542"/>
                </a:solidFill>
                <a:latin typeface="Arimo"/>
              </a:rPr>
              <a:t>: Get or set hostname or DNS domain name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62" y="1070949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075410" y="3163413"/>
            <a:ext cx="7196592" cy="6910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45625" y="2265384"/>
            <a:ext cx="16050275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93139" indent="-496570" lvl="1">
              <a:lnSpc>
                <a:spcPts val="551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Arimo Bold"/>
              </a:rPr>
              <a:t>man</a:t>
            </a:r>
            <a:r>
              <a:rPr lang="en-US" sz="4599">
                <a:solidFill>
                  <a:srgbClr val="250542"/>
                </a:solidFill>
                <a:latin typeface="Arimo"/>
              </a:rPr>
              <a:t>: interface to the on-line reference manuals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62" y="1070949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05179" y="5143500"/>
            <a:ext cx="10677643" cy="462624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349523"/>
            <a:ext cx="12471853" cy="1136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14"/>
              </a:lnSpc>
              <a:spcBef>
                <a:spcPct val="0"/>
              </a:spcBef>
            </a:pPr>
            <a:r>
              <a:rPr lang="en-US" sz="7800">
                <a:solidFill>
                  <a:srgbClr val="250542"/>
                </a:solidFill>
                <a:latin typeface="Vesper Libre Regular"/>
              </a:rPr>
              <a:t>Command Line Interface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2334" y="2715236"/>
            <a:ext cx="17143332" cy="2225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2008" indent="-421004" lvl="1">
              <a:lnSpc>
                <a:spcPts val="4406"/>
              </a:lnSpc>
              <a:buFont typeface="Arial"/>
              <a:buChar char="•"/>
            </a:pPr>
            <a:r>
              <a:rPr lang="en-US" sz="3899">
                <a:solidFill>
                  <a:srgbClr val="250542"/>
                </a:solidFill>
                <a:latin typeface="Arimo"/>
              </a:rPr>
              <a:t>Terminal for your computer</a:t>
            </a:r>
          </a:p>
          <a:p>
            <a:pPr marL="842008" indent="-421004" lvl="1">
              <a:lnSpc>
                <a:spcPts val="4406"/>
              </a:lnSpc>
              <a:buFont typeface="Arial"/>
              <a:buChar char="•"/>
            </a:pPr>
            <a:r>
              <a:rPr lang="en-US" sz="3899">
                <a:solidFill>
                  <a:srgbClr val="250542"/>
                </a:solidFill>
                <a:latin typeface="Vesper Libre Regular"/>
              </a:rPr>
              <a:t>Enable users to interact with the operating system</a:t>
            </a:r>
          </a:p>
          <a:p>
            <a:pPr marL="842008" indent="-421004" lvl="1">
              <a:lnSpc>
                <a:spcPts val="4406"/>
              </a:lnSpc>
              <a:buFont typeface="Arial"/>
              <a:buChar char="•"/>
            </a:pPr>
            <a:r>
              <a:rPr lang="en-US" sz="3899">
                <a:solidFill>
                  <a:srgbClr val="250542"/>
                </a:solidFill>
                <a:latin typeface="Vesper Libre Regular"/>
              </a:rPr>
              <a:t>Takes in commands, and passes them on to the computer's operating system</a:t>
            </a:r>
          </a:p>
          <a:p>
            <a:pPr marL="842008" indent="-421004" lvl="1">
              <a:lnSpc>
                <a:spcPts val="4406"/>
              </a:lnSpc>
              <a:buFont typeface="Arial"/>
              <a:buChar char="•"/>
            </a:pPr>
            <a:r>
              <a:rPr lang="en-US" sz="3899">
                <a:solidFill>
                  <a:srgbClr val="250542"/>
                </a:solidFill>
                <a:latin typeface="Vesper Libre Regular"/>
              </a:rPr>
              <a:t>Output shows the reply from the operating system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95400"/>
            <a:ext cx="12461932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Summary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23744"/>
            <a:ext cx="8115300" cy="6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197"/>
              </a:lnSpc>
              <a:spcBef>
                <a:spcPct val="0"/>
              </a:spcBef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Module 2 - Lecture 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3014" y="4051300"/>
            <a:ext cx="16636286" cy="209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Introduction to Command Line Interface (CLI)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Linux Directory Structure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95400"/>
            <a:ext cx="12461932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Next Lecture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174709"/>
            <a:ext cx="8115300" cy="6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197"/>
              </a:lnSpc>
              <a:spcBef>
                <a:spcPct val="0"/>
              </a:spcBef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Module 2 - Lecture 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051300"/>
            <a:ext cx="16636286" cy="209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Package Manager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Public Repositories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Software installation using package manager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05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31835" y="504814"/>
            <a:ext cx="13790991" cy="910205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898073" y="4287945"/>
            <a:ext cx="8404922" cy="1472586"/>
            <a:chOff x="0" y="0"/>
            <a:chExt cx="1302142" cy="228142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302142" cy="228142"/>
            </a:xfrm>
            <a:custGeom>
              <a:avLst/>
              <a:gdLst/>
              <a:ahLst/>
              <a:cxnLst/>
              <a:rect r="r" b="b" t="t" l="l"/>
              <a:pathLst>
                <a:path h="228142" w="1302142">
                  <a:moveTo>
                    <a:pt x="0" y="0"/>
                  </a:moveTo>
                  <a:lnTo>
                    <a:pt x="1302142" y="0"/>
                  </a:lnTo>
                  <a:lnTo>
                    <a:pt x="1302142" y="228142"/>
                  </a:lnTo>
                  <a:lnTo>
                    <a:pt x="0" y="228142"/>
                  </a:lnTo>
                  <a:close/>
                </a:path>
              </a:pathLst>
            </a:custGeom>
            <a:solidFill>
              <a:srgbClr val="2505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97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583619"/>
            <a:ext cx="16230600" cy="1176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53"/>
              </a:lnSpc>
              <a:spcBef>
                <a:spcPct val="0"/>
              </a:spcBef>
            </a:pPr>
            <a:r>
              <a:rPr lang="en-US" sz="8100">
                <a:solidFill>
                  <a:srgbClr val="FFFFFF"/>
                </a:solidFill>
                <a:latin typeface="Vesper Libre Regular Bold"/>
              </a:rPr>
              <a:t>Ask Questions!!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997434"/>
          <a:ext cx="16230600" cy="6153150"/>
        </p:xfrm>
        <a:graphic>
          <a:graphicData uri="http://schemas.openxmlformats.org/drawingml/2006/table">
            <a:tbl>
              <a:tblPr/>
              <a:tblGrid>
                <a:gridCol w="3647111"/>
                <a:gridCol w="12583489"/>
              </a:tblGrid>
              <a:tr h="1025525">
                <a:tc>
                  <a:tcPr>
                    <a:lnL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0542"/>
                    </a:solidFill>
                  </a:tcPr>
                </a:tc>
                <a:tc>
                  <a:tcPr>
                    <a:lnL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0542"/>
                    </a:solidFill>
                  </a:tcPr>
                </a:tc>
              </a:tr>
              <a:tr h="814669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6381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3126043"/>
            <a:ext cx="3666887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Times Neue Roman Bold"/>
              </a:rPr>
              <a:t>Directory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5587" y="3126043"/>
            <a:ext cx="12563713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Times Neue Roman Bold"/>
              </a:rPr>
              <a:t>Description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090269"/>
            <a:ext cx="366688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25867" y="4090269"/>
            <a:ext cx="1243343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"root" Primary hierarchy for entire file system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998954"/>
            <a:ext cx="366688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/bin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25867" y="4989429"/>
            <a:ext cx="12433433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Essential command binaries must be available in the single-user mode for all users. e.g cat, 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143223"/>
            <a:ext cx="366688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/boot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25867" y="6143223"/>
            <a:ext cx="1243343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boot loader files, e.g kernels, initrd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145888"/>
            <a:ext cx="366688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/dev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25867" y="7145888"/>
            <a:ext cx="1243343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device files, e.g /dev/sda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148552"/>
            <a:ext cx="366688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/etc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25867" y="8209830"/>
            <a:ext cx="1243343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Editable text configuration or Extended tool chest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05787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Directory Structure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997434"/>
          <a:ext cx="16230600" cy="6153150"/>
        </p:xfrm>
        <a:graphic>
          <a:graphicData uri="http://schemas.openxmlformats.org/drawingml/2006/table">
            <a:tbl>
              <a:tblPr/>
              <a:tblGrid>
                <a:gridCol w="3647111"/>
                <a:gridCol w="12583489"/>
              </a:tblGrid>
              <a:tr h="1025525">
                <a:tc>
                  <a:tcPr>
                    <a:lnL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0542"/>
                    </a:solidFill>
                  </a:tcPr>
                </a:tc>
                <a:tc>
                  <a:tcPr>
                    <a:lnL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0542"/>
                    </a:solidFill>
                  </a:tcPr>
                </a:tc>
              </a:tr>
              <a:tr h="833838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7212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3126043"/>
            <a:ext cx="3666887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Times Neue Roman Bold"/>
              </a:rPr>
              <a:t>Directory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5587" y="3126043"/>
            <a:ext cx="12563713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Times Neue Roman Bold"/>
              </a:rPr>
              <a:t>Description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8225" y="4090269"/>
            <a:ext cx="366688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/etc/opt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16816" y="4099794"/>
            <a:ext cx="12352009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Configuration files for add-on packages stored in /opt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140559"/>
            <a:ext cx="366688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/home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07291" y="5025306"/>
            <a:ext cx="12352009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Users' home directories, containing personal files, personal settings etc.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143223"/>
            <a:ext cx="366688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/lib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16816" y="6183546"/>
            <a:ext cx="12342484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Essential libraries for binaries in /bin and /sbin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145888"/>
            <a:ext cx="366688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/media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07291" y="7145888"/>
            <a:ext cx="12352009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mount point for removable media such as usb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148552"/>
            <a:ext cx="366688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/mnt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07291" y="8148552"/>
            <a:ext cx="12352009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Temporarily mounted filesystems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05787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Directory Structure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997434"/>
          <a:ext cx="16230600" cy="6153150"/>
        </p:xfrm>
        <a:graphic>
          <a:graphicData uri="http://schemas.openxmlformats.org/drawingml/2006/table">
            <a:tbl>
              <a:tblPr/>
              <a:tblGrid>
                <a:gridCol w="3647111"/>
                <a:gridCol w="12583489"/>
              </a:tblGrid>
              <a:tr h="1025525">
                <a:tc>
                  <a:tcPr>
                    <a:lnL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0542"/>
                    </a:solidFill>
                  </a:tcPr>
                </a:tc>
                <a:tc>
                  <a:tcPr>
                    <a:lnL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0542"/>
                    </a:solidFill>
                  </a:tcPr>
                </a:tc>
              </a:tr>
              <a:tr h="1025525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0513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0537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3126043"/>
            <a:ext cx="3666887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Times Neue Roman Bold"/>
              </a:rPr>
              <a:t>Directory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5587" y="3126043"/>
            <a:ext cx="12563713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Times Neue Roman Bold"/>
              </a:rPr>
              <a:t>Description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137894"/>
            <a:ext cx="366688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/opt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24187" y="4137894"/>
            <a:ext cx="1233511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Optional application software packages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140559"/>
            <a:ext cx="366688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/proc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24187" y="5140559"/>
            <a:ext cx="1233511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Virtual fs providing process and kernel as files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144494"/>
            <a:ext cx="366688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/root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24187" y="6144494"/>
            <a:ext cx="1233511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Home directory for root user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143983"/>
            <a:ext cx="366688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/run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24187" y="7110329"/>
            <a:ext cx="12335113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runtime variable data, currently logged-in users, running daemons etc.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249519"/>
            <a:ext cx="366688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/sbin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24187" y="8249519"/>
            <a:ext cx="1233511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Essential system binaries e.g fsck, init, route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05787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Directory Structure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997434"/>
          <a:ext cx="16230600" cy="6572250"/>
        </p:xfrm>
        <a:graphic>
          <a:graphicData uri="http://schemas.openxmlformats.org/drawingml/2006/table">
            <a:tbl>
              <a:tblPr/>
              <a:tblGrid>
                <a:gridCol w="3647111"/>
                <a:gridCol w="12583489"/>
              </a:tblGrid>
              <a:tr h="1025118">
                <a:tc>
                  <a:tcPr>
                    <a:lnL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0542"/>
                    </a:solidFill>
                  </a:tcPr>
                </a:tc>
                <a:tc>
                  <a:tcPr>
                    <a:lnL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0542"/>
                    </a:solidFill>
                  </a:tcPr>
                </a:tc>
              </a:tr>
              <a:tr h="1178406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3373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5890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0990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8473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3126043"/>
            <a:ext cx="3666887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Times Neue Roman Bold"/>
              </a:rPr>
              <a:t>Directory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5587" y="3126043"/>
            <a:ext cx="12563713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Times Neue Roman Bold"/>
              </a:rPr>
              <a:t>Description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159167"/>
            <a:ext cx="366688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/sys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24187" y="4109657"/>
            <a:ext cx="12335113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information about devices, drivers, and some kernel 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437760"/>
            <a:ext cx="366688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/tmp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24187" y="5401247"/>
            <a:ext cx="12335113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Temporary files, not preserved between reboot, severely size restricted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512159"/>
            <a:ext cx="366688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/usr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24187" y="6645509"/>
            <a:ext cx="12335113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secondary hierarchy for read-only user data, majority of user utilities and applications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720881"/>
            <a:ext cx="366688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/usr/bin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24187" y="7720881"/>
            <a:ext cx="1233511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Non-essential command binaries, for all users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8538" y="8635365"/>
            <a:ext cx="366688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/usr/include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24187" y="8635365"/>
            <a:ext cx="1224495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Standard include files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05787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Directory Structure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997434"/>
          <a:ext cx="16230600" cy="6153150"/>
        </p:xfrm>
        <a:graphic>
          <a:graphicData uri="http://schemas.openxmlformats.org/drawingml/2006/table">
            <a:tbl>
              <a:tblPr/>
              <a:tblGrid>
                <a:gridCol w="3647111"/>
                <a:gridCol w="12583489"/>
              </a:tblGrid>
              <a:tr h="1025525">
                <a:tc>
                  <a:tcPr>
                    <a:lnL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0542"/>
                    </a:solidFill>
                  </a:tcPr>
                </a:tc>
                <a:tc>
                  <a:tcPr>
                    <a:lnL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0542"/>
                    </a:solidFill>
                  </a:tcPr>
                </a:tc>
              </a:tr>
              <a:tr h="833838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6381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356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3126043"/>
            <a:ext cx="3666887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Times Neue Roman Bold"/>
              </a:rPr>
              <a:t>Directory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5587" y="3126043"/>
            <a:ext cx="12563713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Times Neue Roman Bold"/>
              </a:rPr>
              <a:t>Description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102017"/>
            <a:ext cx="366688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/usr/lib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62287" y="4102017"/>
            <a:ext cx="1229701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libraries for binaries in /usr/bin and /usr/sbin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239677"/>
            <a:ext cx="366688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/var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62287" y="8239677"/>
            <a:ext cx="1229701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Variable Files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048802"/>
            <a:ext cx="366688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/usr/local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62287" y="5048802"/>
            <a:ext cx="1229701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Tertiary hierarchy for local data, specific to this host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212757"/>
            <a:ext cx="366688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/usr/sbin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62287" y="6212757"/>
            <a:ext cx="1229701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non-essential system binaries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7226217"/>
            <a:ext cx="366688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/usr/share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62287" y="7226217"/>
            <a:ext cx="1229701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Architecture independent data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05787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Directory Structure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DAE-Ua8sFF0</dc:identifier>
  <dcterms:modified xsi:type="dcterms:W3CDTF">2011-08-01T06:04:30Z</dcterms:modified>
  <cp:revision>1</cp:revision>
  <dc:title>CSA-Lecture 3</dc:title>
</cp:coreProperties>
</file>